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87" r:id="rId4"/>
    <p:sldId id="288" r:id="rId5"/>
    <p:sldId id="261" r:id="rId6"/>
    <p:sldId id="295" r:id="rId7"/>
    <p:sldId id="259" r:id="rId8"/>
    <p:sldId id="262" r:id="rId9"/>
    <p:sldId id="289" r:id="rId10"/>
    <p:sldId id="284" r:id="rId11"/>
    <p:sldId id="286" r:id="rId12"/>
    <p:sldId id="290" r:id="rId13"/>
    <p:sldId id="291" r:id="rId14"/>
    <p:sldId id="292" r:id="rId15"/>
    <p:sldId id="293" r:id="rId16"/>
    <p:sldId id="29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Internal Consistency Reliability Analysis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95800" y="3657600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200400"/>
            <a:ext cx="58674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contents of the SPSS Log is the first output entry. The Log reflects the syntax used by SPSS to generate the Reliability output.</a:t>
            </a:r>
          </a:p>
        </p:txBody>
      </p:sp>
      <p:pic>
        <p:nvPicPr>
          <p:cNvPr id="5" name="Picture 4" descr="Screen Shot 2013-08-22 at 10.1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533400"/>
            <a:ext cx="9144000" cy="22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2 at 10.16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1020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667000"/>
            <a:ext cx="4038600" cy="313932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Reliability output includes the Case Processing Summary and the Reliability Statistics. The instrument’s internal consistency as measured by </a:t>
            </a:r>
            <a:r>
              <a:rPr lang="en-US" dirty="0" err="1" smtClean="0"/>
              <a:t>Cronbach’s</a:t>
            </a:r>
            <a:r>
              <a:rPr lang="en-US" dirty="0" smtClean="0"/>
              <a:t> alpha is very high (i.e., .90).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Note: the standardized item alpha is only used when all scale items have been standardized because individual scale items are not scaled the same (not the case here).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74363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2 at 10.2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256"/>
            <a:ext cx="9144000" cy="38013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133600"/>
            <a:ext cx="4038600" cy="64633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next table provides descriptive statistics for each item on the scale.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103900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2 at 10.28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348381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8534400" cy="369332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table displays inter-item correlations.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356284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8534400" cy="369332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table displays inter-item </a:t>
            </a:r>
            <a:r>
              <a:rPr lang="en-US" dirty="0" err="1" smtClean="0"/>
              <a:t>covariances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pic>
        <p:nvPicPr>
          <p:cNvPr id="3" name="Picture 2" descr="Screen Shot 2013-08-22 at 10.32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34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2 at 10.34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425520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00600"/>
            <a:ext cx="8534400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final two tables display summary statistics for each item, if deleted, as well as scale statistics.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One must be careful about deleting an item in order to increase scale reliability as such action may reduce the validity of the instrument.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420478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8458200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Consistency Reliability Results Summary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/>
              <a:t>: The Sense of Classroom Community Index is not reliable, </a:t>
            </a:r>
            <a:r>
              <a:rPr lang="en-US" i="1" dirty="0"/>
              <a:t>r</a:t>
            </a:r>
            <a:r>
              <a:rPr lang="en-US" dirty="0"/>
              <a:t> &lt; .70. The present </a:t>
            </a:r>
            <a:r>
              <a:rPr lang="en-US" dirty="0" smtClean="0"/>
              <a:t>analysis, </a:t>
            </a:r>
            <a:r>
              <a:rPr lang="en-US" dirty="0"/>
              <a:t>which used the Sense of Classroom Community Index to operationalize classroom community</a:t>
            </a:r>
            <a:r>
              <a:rPr lang="en-US"/>
              <a:t>, </a:t>
            </a:r>
            <a:r>
              <a:rPr lang="en-US" smtClean="0"/>
              <a:t>confirms </a:t>
            </a:r>
            <a:r>
              <a:rPr lang="en-US" dirty="0"/>
              <a:t>the high internal consistency reliability of this instrument, </a:t>
            </a:r>
            <a:r>
              <a:rPr lang="en-US" dirty="0" err="1"/>
              <a:t>Cronbach’s</a:t>
            </a:r>
            <a:r>
              <a:rPr lang="en-US" dirty="0"/>
              <a:t> alpha = .90</a:t>
            </a:r>
            <a:r>
              <a:rPr lang="en-US" dirty="0" smtClean="0"/>
              <a:t>. Consequently, there is sufficient evidence to reject the null hypotheses and conclude </a:t>
            </a:r>
            <a:r>
              <a:rPr lang="en-US" dirty="0"/>
              <a:t>that the Sense of Classroom Community Index </a:t>
            </a:r>
            <a:r>
              <a:rPr lang="en-US" dirty="0" smtClean="0"/>
              <a:t>is an internally consistent instrument.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8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Internal Consistency Reliability Analysis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Quality research must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come from measures that have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ability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consistently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(i.e., reliably)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accurately detect changes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research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participants’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skills, knowledge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attitudes, or behavior. 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reliable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measure is reproducible and precise: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time it is used it produces the same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results, all else being equal.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consistency reliability analysis is a parametric procedure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evaluate the consistency of results across items within a single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scale (i.e., instrument) or subscale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is composed of multiple items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items in an internally consistent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scale assess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same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construct.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04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Internal Consistency Reliability Analysis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following models of internal consistency reliability are available in SPSS:</a:t>
            </a:r>
          </a:p>
          <a:p>
            <a:pPr lvl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Cronbach’s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alpha model is based on the average inter-item correlation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It is used when items are not scored dichotomously, e.g., it is used for multiple choice items.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Split-half model splits the scale into two parts and examines the correlation between the parts.</a:t>
            </a:r>
          </a:p>
          <a:p>
            <a:pPr lvl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Guttman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model computes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Guttman’s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lower bounds for true reliability.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Parallel model assumes that all items have equal variances and equal error variances across replications.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Strict parallel model makes the assumptions of the parallel model and also assumes equal means across items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model involves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administering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instrument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once to a single group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subjects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yields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reliability coefficient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(also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known as the coefficient of internal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consistency).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0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Internal Consistency Reliability Analysis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Procedures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estimating reliability produce a reliability coefficient, which is a correlation coefficient that ranges in value from zero to + 1.0. When a reliability coefficient is zero, all variability in obtained test scores is due to measurement error. Conversely, when a reliability coefficient is 1.0, all variability in scores reflects true score variability. </a:t>
            </a:r>
            <a:endParaRPr lang="en-US" sz="2400" dirty="0" smtClean="0"/>
          </a:p>
          <a:p>
            <a:r>
              <a:rPr lang="en-US" sz="2400" dirty="0" smtClean="0"/>
              <a:t>Reliability </a:t>
            </a:r>
            <a:r>
              <a:rPr lang="en-US" sz="2400" dirty="0"/>
              <a:t>coefficients can be interpreted as follows:</a:t>
            </a:r>
          </a:p>
          <a:p>
            <a:pPr lvl="1"/>
            <a:r>
              <a:rPr lang="en-US" sz="2000" dirty="0"/>
              <a:t>Very high reliability = .90 and above</a:t>
            </a:r>
          </a:p>
          <a:p>
            <a:pPr lvl="1"/>
            <a:r>
              <a:rPr lang="en-US" sz="2000" dirty="0"/>
              <a:t>High reliability = .70 to &lt; .90</a:t>
            </a:r>
          </a:p>
          <a:p>
            <a:pPr lvl="1"/>
            <a:r>
              <a:rPr lang="en-US" sz="2000" dirty="0"/>
              <a:t>Moderate reliability = .50 to &lt; .70</a:t>
            </a:r>
          </a:p>
          <a:p>
            <a:pPr lvl="1"/>
            <a:r>
              <a:rPr lang="en-US" sz="2000" dirty="0"/>
              <a:t>Low reliability = .30 to &lt; .50</a:t>
            </a:r>
          </a:p>
          <a:p>
            <a:pPr lvl="1"/>
            <a:r>
              <a:rPr lang="en-US" sz="2000" dirty="0"/>
              <a:t>Little if any reliability &lt; .30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60375" lvl="1" indent="0">
              <a:buNone/>
            </a:pPr>
            <a:r>
              <a:rPr lang="en-US" sz="2000" dirty="0"/>
              <a:t>Note: many social science researchers consider scale reliability below .70 as questionable and avoid using such scales</a:t>
            </a:r>
            <a:r>
              <a:rPr lang="en-US" sz="2000" dirty="0" smtClean="0"/>
              <a:t>.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A reliability </a:t>
            </a:r>
            <a:r>
              <a:rPr lang="en-US" sz="2400" dirty="0"/>
              <a:t>coefficient is never squared to interpret </a:t>
            </a:r>
            <a:r>
              <a:rPr lang="en-US" sz="2400" dirty="0" smtClean="0"/>
              <a:t>it, as is the case with other correlation coefficients, </a:t>
            </a:r>
            <a:r>
              <a:rPr lang="en-US" sz="2400" dirty="0"/>
              <a:t>but is interpreted directly as a measure of true score variability. A reliability coefficient of </a:t>
            </a:r>
            <a:r>
              <a:rPr lang="en-US" sz="2400" dirty="0" smtClean="0"/>
              <a:t>.70 </a:t>
            </a:r>
            <a:r>
              <a:rPr lang="en-US" sz="2400" dirty="0"/>
              <a:t>means that </a:t>
            </a:r>
            <a:r>
              <a:rPr lang="en-US" sz="2400" dirty="0" smtClean="0"/>
              <a:t>49% </a:t>
            </a:r>
            <a:r>
              <a:rPr lang="en-US" sz="2400" dirty="0"/>
              <a:t>of variability in obtained scores is true score variability.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6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2 at 9.38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091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1905000"/>
            <a:ext cx="3928141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smtClean="0"/>
              <a:t>Community </a:t>
            </a:r>
            <a:r>
              <a:rPr lang="en-US" i="1" dirty="0" err="1" smtClean="0"/>
              <a:t>Index.sav</a:t>
            </a:r>
            <a:r>
              <a:rPr lang="en-US" dirty="0" smtClean="0"/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24384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04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Sense of Classroom Community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The internal consistency reliability of the following instrument is analyzed in this presentation:</a:t>
            </a:r>
          </a:p>
          <a:p>
            <a:pPr marL="0" indent="0">
              <a:buNone/>
            </a:pPr>
            <a:endParaRPr lang="en-US" sz="2600" dirty="0"/>
          </a:p>
          <a:p>
            <a:pPr marL="1149350" indent="-457200">
              <a:buNone/>
            </a:pPr>
            <a:r>
              <a:rPr lang="en-US" sz="2600" dirty="0" smtClean="0"/>
              <a:t>Each </a:t>
            </a:r>
            <a:r>
              <a:rPr lang="en-US" sz="2600" dirty="0"/>
              <a:t>item has the following response set: Strongly Agree (SA), Agree (A), Neutral (N), Disagree (D), Strongly Disagree (SD</a:t>
            </a:r>
            <a:r>
              <a:rPr lang="en-US" sz="2600" dirty="0" smtClean="0"/>
              <a:t>)</a:t>
            </a:r>
          </a:p>
          <a:p>
            <a:pPr marL="1149350" indent="-457200">
              <a:buNone/>
            </a:pPr>
            <a:endParaRPr lang="en-US" sz="2400" dirty="0"/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feel that students in this course care about each other</a:t>
            </a:r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feel that I am encouraged to ask questions</a:t>
            </a:r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feel connected to others in this course</a:t>
            </a:r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feel that it is hard to get help when I have a question</a:t>
            </a:r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do not feel a spirit of community</a:t>
            </a:r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feel that I receive timely feedback</a:t>
            </a:r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feel that this course is like a family</a:t>
            </a:r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feel isolated in this course</a:t>
            </a:r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feel that I can rely on others in this course</a:t>
            </a:r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feel uncertain about others in this course</a:t>
            </a:r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feel that my educational needs are not being met</a:t>
            </a:r>
          </a:p>
          <a:p>
            <a:pPr marL="1149350" lvl="1" indent="-457200">
              <a:buFont typeface="+mj-lt"/>
              <a:buAutoNum type="arabicPeriod"/>
            </a:pPr>
            <a:r>
              <a:rPr lang="en-US" sz="2600" dirty="0"/>
              <a:t>I feel confident that others will support </a:t>
            </a:r>
            <a:r>
              <a:rPr lang="en-US" sz="2600" dirty="0" smtClean="0"/>
              <a:t>me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600" dirty="0" smtClean="0"/>
              <a:t>Items </a:t>
            </a:r>
            <a:r>
              <a:rPr lang="en-US" sz="2600" dirty="0"/>
              <a:t>are scored as follows: SA = 4, A = 3, N = 2, D = 1, SD = 0. To obtain the overall Classroom Community Index score, one must add the weights of all 12 items. Total raw scores range from a maximum of 48 to a minimum of 0. Items 4, 5, 8, 10, and 11 are reversed scored.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2 at 9.39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0039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25908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2 at 9.4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" y="152400"/>
            <a:ext cx="9144000" cy="60143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371600"/>
            <a:ext cx="3505200" cy="4247317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this example, we will test the following null hypothesis:</a:t>
            </a:r>
          </a:p>
          <a:p>
            <a:pPr algn="ctr"/>
            <a:r>
              <a:rPr lang="en-US" i="1" dirty="0" smtClean="0"/>
              <a:t>H</a:t>
            </a:r>
            <a:r>
              <a:rPr lang="en-US" baseline="-25000" dirty="0" smtClean="0"/>
              <a:t>o</a:t>
            </a:r>
            <a:r>
              <a:rPr lang="en-US" dirty="0" smtClean="0"/>
              <a:t>: </a:t>
            </a:r>
            <a:r>
              <a:rPr lang="en-US" dirty="0"/>
              <a:t>The Sense of Classroom Community Index is not reliable, </a:t>
            </a:r>
            <a:r>
              <a:rPr lang="en-US" i="1" dirty="0"/>
              <a:t>r</a:t>
            </a:r>
            <a:r>
              <a:rPr lang="en-US" dirty="0"/>
              <a:t> &lt; .70.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Select and move variables  </a:t>
            </a:r>
            <a:r>
              <a:rPr lang="en-US" i="1" dirty="0" smtClean="0"/>
              <a:t>q01 </a:t>
            </a:r>
            <a:r>
              <a:rPr lang="en-US" dirty="0" smtClean="0"/>
              <a:t>through</a:t>
            </a:r>
            <a:r>
              <a:rPr lang="en-US" i="1" dirty="0" smtClean="0"/>
              <a:t> q12 </a:t>
            </a:r>
            <a:r>
              <a:rPr lang="en-US" dirty="0" smtClean="0"/>
              <a:t>to the </a:t>
            </a:r>
            <a:r>
              <a:rPr lang="en-US" b="1" dirty="0" smtClean="0"/>
              <a:t>Items: </a:t>
            </a:r>
            <a:r>
              <a:rPr lang="en-US" dirty="0" smtClean="0"/>
              <a:t>box. Retain Alpha (i.e., </a:t>
            </a:r>
            <a:r>
              <a:rPr lang="en-US" dirty="0" err="1" smtClean="0"/>
              <a:t>Cronbach’s</a:t>
            </a:r>
            <a:r>
              <a:rPr lang="en-US" dirty="0" smtClean="0"/>
              <a:t> alpha) as the model. Enter Sense of Classroom Community Index (the name of the 12-item instrument administered to subjects) as the Scale Label. Finally, click Statistics....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62200" y="1600200"/>
            <a:ext cx="1905000" cy="1676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600" y="32766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1600200"/>
            <a:ext cx="914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2 at 9.49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197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657600"/>
            <a:ext cx="3505200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the items as shown in the Statistics dialog to the left. Click Continue and then OK to run the procedure.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57600" y="57150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3657601"/>
            <a:ext cx="6096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4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1416</Words>
  <Application>Microsoft Macintosh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Social Science Research Design and Statistics, 2/e Alfred P. Rovai, Jason D. Baker, and Michael K. Ponton</vt:lpstr>
      <vt:lpstr>Uses of Internal Consistency Reliability Analysis</vt:lpstr>
      <vt:lpstr>Uses of Internal Consistency Reliability Analysis</vt:lpstr>
      <vt:lpstr>Uses of Internal Consistency Reliability Analysis</vt:lpstr>
      <vt:lpstr>PowerPoint Presentation</vt:lpstr>
      <vt:lpstr>Sense of Classroom Community 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Alfred Rovai</cp:lastModifiedBy>
  <cp:revision>73</cp:revision>
  <dcterms:created xsi:type="dcterms:W3CDTF">2013-06-04T13:30:25Z</dcterms:created>
  <dcterms:modified xsi:type="dcterms:W3CDTF">2013-08-27T09:53:44Z</dcterms:modified>
  <cp:category/>
</cp:coreProperties>
</file>